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258" r:id="rId4"/>
    <p:sldId id="259" r:id="rId5"/>
    <p:sldId id="289" r:id="rId6"/>
    <p:sldId id="297" r:id="rId7"/>
    <p:sldId id="299" r:id="rId8"/>
    <p:sldId id="300" r:id="rId9"/>
    <p:sldId id="314" r:id="rId10"/>
    <p:sldId id="315"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6" r:id="rId25"/>
    <p:sldId id="317" r:id="rId26"/>
    <p:sldId id="318" r:id="rId27"/>
    <p:sldId id="319" r:id="rId28"/>
    <p:sldId id="320" r:id="rId29"/>
    <p:sldId id="322" r:id="rId30"/>
    <p:sldId id="321" r:id="rId31"/>
    <p:sldId id="264" r:id="rId32"/>
  </p:sldIdLst>
  <p:sldSz cx="9144000" cy="5143500" type="screen16x9"/>
  <p:notesSz cx="6858000" cy="9144000"/>
  <p:embeddedFontLst>
    <p:embeddedFont>
      <p:font typeface="Garamond" panose="02020404030301010803" pitchFamily="18" charset="0"/>
      <p:regular r:id="rId34"/>
      <p:bold r:id="rId35"/>
      <p:italic r:id="rId36"/>
    </p:embeddedFont>
    <p:embeddedFont>
      <p:font typeface="Lato" panose="020F0502020204030203" pitchFamily="34" charset="0"/>
      <p:regular r:id="rId37"/>
      <p:bold r:id="rId38"/>
      <p:italic r:id="rId39"/>
      <p:boldItalic r:id="rId40"/>
    </p:embeddedFont>
    <p:embeddedFont>
      <p:font typeface="Palatino Linotype" panose="02040502050505030304" pitchFamily="18" charset="0"/>
      <p:regular r:id="rId41"/>
      <p:bold r:id="rId42"/>
      <p:italic r:id="rId43"/>
      <p:boldItalic r:id="rId44"/>
    </p:embeddedFont>
    <p:embeddedFont>
      <p:font typeface="Raleway"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143" d="100"/>
          <a:sy n="143" d="100"/>
        </p:scale>
        <p:origin x="522"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fe306486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fe30648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e2c076c95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e2c076c95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fe306486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fe30648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673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e2c076c95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e2c076c95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3683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c6fa3c89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c6fa3c89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1595194" y="450014"/>
            <a:ext cx="7108031" cy="290635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Joint Super Resolution and Object Detection</a:t>
            </a:r>
            <a:br>
              <a:rPr lang="en" dirty="0"/>
            </a:br>
            <a:r>
              <a:rPr lang="en" dirty="0"/>
              <a:t>Net using Generative Adversairal Nets and YOLOv5</a:t>
            </a:r>
            <a:endParaRPr dirty="0"/>
          </a:p>
        </p:txBody>
      </p:sp>
      <p:sp>
        <p:nvSpPr>
          <p:cNvPr id="73" name="Google Shape;73;p13"/>
          <p:cNvSpPr txBox="1">
            <a:spLocks noGrp="1"/>
          </p:cNvSpPr>
          <p:nvPr>
            <p:ph type="subTitle" idx="1"/>
          </p:nvPr>
        </p:nvSpPr>
        <p:spPr>
          <a:xfrm>
            <a:off x="2371725" y="3536576"/>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Ayush Gupta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69658" y="113021"/>
            <a:ext cx="3157351" cy="639600"/>
          </a:xfrm>
        </p:spPr>
        <p:txBody>
          <a:bodyPr/>
          <a:lstStyle/>
          <a:p>
            <a:r>
              <a:rPr lang="en-US" altLang="ko-KR" u="sng" dirty="0"/>
              <a:t>Training details:</a:t>
            </a:r>
            <a:endParaRPr lang="ko-KR" altLang="en-US" u="sng" dirty="0"/>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911" y="752621"/>
            <a:ext cx="4972549" cy="4053254"/>
          </a:xfrm>
          <a:prstGeom prst="rect">
            <a:avLst/>
          </a:prstGeom>
        </p:spPr>
      </p:pic>
    </p:spTree>
    <p:extLst>
      <p:ext uri="{BB962C8B-B14F-4D97-AF65-F5344CB8AC3E}">
        <p14:creationId xmlns:p14="http://schemas.microsoft.com/office/powerpoint/2010/main" val="98062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54063" y="200560"/>
            <a:ext cx="8520600" cy="639600"/>
          </a:xfrm>
        </p:spPr>
        <p:txBody>
          <a:bodyPr/>
          <a:lstStyle/>
          <a:p>
            <a:r>
              <a:rPr lang="en-US" altLang="ko-KR" dirty="0"/>
              <a:t>Results of training:</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27" y="1019907"/>
            <a:ext cx="4447736" cy="3335802"/>
          </a:xfrm>
          <a:prstGeom prst="rect">
            <a:avLst/>
          </a:prstGeom>
        </p:spPr>
      </p:pic>
      <p:sp>
        <p:nvSpPr>
          <p:cNvPr id="4" name="TextBox 3"/>
          <p:cNvSpPr txBox="1"/>
          <p:nvPr/>
        </p:nvSpPr>
        <p:spPr>
          <a:xfrm>
            <a:off x="1603876" y="4420051"/>
            <a:ext cx="1527982" cy="307777"/>
          </a:xfrm>
          <a:prstGeom prst="rect">
            <a:avLst/>
          </a:prstGeom>
          <a:noFill/>
        </p:spPr>
        <p:txBody>
          <a:bodyPr wrap="none" rtlCol="0">
            <a:spAutoFit/>
          </a:bodyPr>
          <a:lstStyle/>
          <a:p>
            <a:r>
              <a:rPr lang="en-US" altLang="ko-KR" dirty="0"/>
              <a:t>Confusion Matrix</a:t>
            </a:r>
            <a:endParaRPr lang="ko-KR" altLang="en-US" dirty="0"/>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7643" y="713936"/>
            <a:ext cx="3641773" cy="3641773"/>
          </a:xfrm>
          <a:prstGeom prst="rect">
            <a:avLst/>
          </a:prstGeom>
        </p:spPr>
      </p:pic>
      <p:sp>
        <p:nvSpPr>
          <p:cNvPr id="6" name="TextBox 5"/>
          <p:cNvSpPr txBox="1"/>
          <p:nvPr/>
        </p:nvSpPr>
        <p:spPr>
          <a:xfrm>
            <a:off x="6493178" y="4364501"/>
            <a:ext cx="652743" cy="307777"/>
          </a:xfrm>
          <a:prstGeom prst="rect">
            <a:avLst/>
          </a:prstGeom>
          <a:noFill/>
        </p:spPr>
        <p:txBody>
          <a:bodyPr wrap="none" rtlCol="0">
            <a:spAutoFit/>
          </a:bodyPr>
          <a:lstStyle/>
          <a:p>
            <a:r>
              <a:rPr lang="en-US" altLang="ko-KR" dirty="0"/>
              <a:t>labels</a:t>
            </a:r>
            <a:endParaRPr lang="ko-KR" altLang="en-US" dirty="0"/>
          </a:p>
        </p:txBody>
      </p:sp>
    </p:spTree>
    <p:extLst>
      <p:ext uri="{BB962C8B-B14F-4D97-AF65-F5344CB8AC3E}">
        <p14:creationId xmlns:p14="http://schemas.microsoft.com/office/powerpoint/2010/main" val="1726319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t="8316"/>
          <a:stretch/>
        </p:blipFill>
        <p:spPr>
          <a:xfrm>
            <a:off x="2239400" y="506438"/>
            <a:ext cx="4313507" cy="3954780"/>
          </a:xfrm>
          <a:prstGeom prst="rect">
            <a:avLst/>
          </a:prstGeom>
        </p:spPr>
      </p:pic>
      <p:sp>
        <p:nvSpPr>
          <p:cNvPr id="4" name="TextBox 3"/>
          <p:cNvSpPr txBox="1"/>
          <p:nvPr/>
        </p:nvSpPr>
        <p:spPr>
          <a:xfrm>
            <a:off x="3764045" y="4470011"/>
            <a:ext cx="1805302" cy="307777"/>
          </a:xfrm>
          <a:prstGeom prst="rect">
            <a:avLst/>
          </a:prstGeom>
          <a:noFill/>
        </p:spPr>
        <p:txBody>
          <a:bodyPr wrap="none" rtlCol="0">
            <a:spAutoFit/>
          </a:bodyPr>
          <a:lstStyle/>
          <a:p>
            <a:r>
              <a:rPr lang="en-US" altLang="ko-KR" dirty="0"/>
              <a:t>Labels_Correlogram</a:t>
            </a:r>
            <a:endParaRPr lang="ko-KR" altLang="en-US" dirty="0"/>
          </a:p>
        </p:txBody>
      </p:sp>
    </p:spTree>
    <p:extLst>
      <p:ext uri="{BB962C8B-B14F-4D97-AF65-F5344CB8AC3E}">
        <p14:creationId xmlns:p14="http://schemas.microsoft.com/office/powerpoint/2010/main" val="1380715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34488" y="66916"/>
            <a:ext cx="1588805" cy="639600"/>
          </a:xfrm>
        </p:spPr>
        <p:txBody>
          <a:bodyPr/>
          <a:lstStyle/>
          <a:p>
            <a:r>
              <a:rPr lang="en-US" altLang="ko-KR" u="sng" dirty="0"/>
              <a:t>Graphs:</a:t>
            </a:r>
            <a:endParaRPr lang="ko-KR" altLang="en-US" u="sng"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88" y="911761"/>
            <a:ext cx="4139861" cy="2759907"/>
          </a:xfrm>
          <a:prstGeom prst="rect">
            <a:avLst/>
          </a:prstGeom>
        </p:spPr>
      </p:pic>
      <p:sp>
        <p:nvSpPr>
          <p:cNvPr id="4" name="TextBox 3"/>
          <p:cNvSpPr txBox="1"/>
          <p:nvPr/>
        </p:nvSpPr>
        <p:spPr>
          <a:xfrm>
            <a:off x="1302344" y="3780694"/>
            <a:ext cx="881973" cy="307777"/>
          </a:xfrm>
          <a:prstGeom prst="rect">
            <a:avLst/>
          </a:prstGeom>
          <a:noFill/>
        </p:spPr>
        <p:txBody>
          <a:bodyPr wrap="none" rtlCol="0">
            <a:spAutoFit/>
          </a:bodyPr>
          <a:lstStyle/>
          <a:p>
            <a:r>
              <a:rPr lang="en-US" altLang="ko-KR" dirty="0"/>
              <a:t>P_Curve</a:t>
            </a:r>
            <a:endParaRPr lang="ko-KR" altLang="en-US" dirty="0"/>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1237" y="987082"/>
            <a:ext cx="3913896" cy="2609264"/>
          </a:xfrm>
          <a:prstGeom prst="rect">
            <a:avLst/>
          </a:prstGeom>
        </p:spPr>
      </p:pic>
      <p:sp>
        <p:nvSpPr>
          <p:cNvPr id="6" name="TextBox 5"/>
          <p:cNvSpPr txBox="1"/>
          <p:nvPr/>
        </p:nvSpPr>
        <p:spPr>
          <a:xfrm>
            <a:off x="5773525" y="3776322"/>
            <a:ext cx="891591" cy="307777"/>
          </a:xfrm>
          <a:prstGeom prst="rect">
            <a:avLst/>
          </a:prstGeom>
          <a:noFill/>
        </p:spPr>
        <p:txBody>
          <a:bodyPr wrap="none" rtlCol="0">
            <a:spAutoFit/>
          </a:bodyPr>
          <a:lstStyle/>
          <a:p>
            <a:r>
              <a:rPr lang="en-US" altLang="ko-KR" dirty="0"/>
              <a:t>R_Curve</a:t>
            </a:r>
            <a:endParaRPr lang="ko-KR" altLang="en-US" dirty="0"/>
          </a:p>
        </p:txBody>
      </p:sp>
    </p:spTree>
    <p:extLst>
      <p:ext uri="{BB962C8B-B14F-4D97-AF65-F5344CB8AC3E}">
        <p14:creationId xmlns:p14="http://schemas.microsoft.com/office/powerpoint/2010/main" val="1657278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5589" y="137255"/>
            <a:ext cx="8520600" cy="639600"/>
          </a:xfrm>
        </p:spPr>
        <p:txBody>
          <a:bodyPr/>
          <a:lstStyle/>
          <a:p>
            <a:r>
              <a:rPr lang="en-US" altLang="ko-KR" u="sng" dirty="0"/>
              <a:t>Graphs:</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7394" y="991254"/>
            <a:ext cx="4635744" cy="3090496"/>
          </a:xfrm>
          <a:prstGeom prst="rect">
            <a:avLst/>
          </a:prstGeom>
        </p:spPr>
      </p:pic>
      <p:sp>
        <p:nvSpPr>
          <p:cNvPr id="4" name="TextBox 3"/>
          <p:cNvSpPr txBox="1"/>
          <p:nvPr/>
        </p:nvSpPr>
        <p:spPr>
          <a:xfrm>
            <a:off x="3693451" y="4081750"/>
            <a:ext cx="1011815" cy="307777"/>
          </a:xfrm>
          <a:prstGeom prst="rect">
            <a:avLst/>
          </a:prstGeom>
          <a:noFill/>
        </p:spPr>
        <p:txBody>
          <a:bodyPr wrap="none" rtlCol="0">
            <a:spAutoFit/>
          </a:bodyPr>
          <a:lstStyle/>
          <a:p>
            <a:r>
              <a:rPr lang="en-US" altLang="ko-KR" dirty="0" err="1"/>
              <a:t>PR_Curve</a:t>
            </a:r>
            <a:endParaRPr lang="ko-KR" altLang="en-US" dirty="0"/>
          </a:p>
        </p:txBody>
      </p:sp>
    </p:spTree>
    <p:extLst>
      <p:ext uri="{BB962C8B-B14F-4D97-AF65-F5344CB8AC3E}">
        <p14:creationId xmlns:p14="http://schemas.microsoft.com/office/powerpoint/2010/main" val="282228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0081" y="0"/>
            <a:ext cx="8520600" cy="639600"/>
          </a:xfrm>
        </p:spPr>
        <p:txBody>
          <a:bodyPr/>
          <a:lstStyle/>
          <a:p>
            <a:r>
              <a:rPr lang="en-US" altLang="ko-KR" u="sng" dirty="0"/>
              <a:t>Results graph:</a:t>
            </a:r>
            <a:endParaRPr lang="ko-KR" altLang="en-US" u="sng"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161" y="740752"/>
            <a:ext cx="8018585" cy="4009293"/>
          </a:xfrm>
          <a:prstGeom prst="rect">
            <a:avLst/>
          </a:prstGeom>
        </p:spPr>
      </p:pic>
    </p:spTree>
    <p:extLst>
      <p:ext uri="{BB962C8B-B14F-4D97-AF65-F5344CB8AC3E}">
        <p14:creationId xmlns:p14="http://schemas.microsoft.com/office/powerpoint/2010/main" val="1743102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4407" y="0"/>
            <a:ext cx="2848708" cy="654148"/>
          </a:xfrm>
        </p:spPr>
        <p:txBody>
          <a:bodyPr/>
          <a:lstStyle/>
          <a:p>
            <a:r>
              <a:rPr lang="en-US" altLang="ko-KR" u="sng" dirty="0"/>
              <a:t>While training:</a:t>
            </a:r>
            <a:endParaRPr lang="ko-KR" altLang="en-US" u="sng" dirty="0"/>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07" y="703385"/>
            <a:ext cx="4130626" cy="4130626"/>
          </a:xfrm>
          <a:prstGeom prst="rect">
            <a:avLst/>
          </a:prstGeom>
        </p:spPr>
      </p:pic>
      <p:sp>
        <p:nvSpPr>
          <p:cNvPr id="5" name="TextBox 4"/>
          <p:cNvSpPr txBox="1"/>
          <p:nvPr/>
        </p:nvSpPr>
        <p:spPr>
          <a:xfrm>
            <a:off x="1508761" y="4834011"/>
            <a:ext cx="1228221" cy="307777"/>
          </a:xfrm>
          <a:prstGeom prst="rect">
            <a:avLst/>
          </a:prstGeom>
          <a:noFill/>
        </p:spPr>
        <p:txBody>
          <a:bodyPr wrap="none" rtlCol="0">
            <a:spAutoFit/>
          </a:bodyPr>
          <a:lstStyle/>
          <a:p>
            <a:r>
              <a:rPr lang="en-US" altLang="ko-KR" dirty="0"/>
              <a:t>Train_batch0</a:t>
            </a:r>
            <a:endParaRPr lang="ko-KR" altLang="en-US" dirty="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0570" y="703385"/>
            <a:ext cx="4119196" cy="4119196"/>
          </a:xfrm>
          <a:prstGeom prst="rect">
            <a:avLst/>
          </a:prstGeom>
        </p:spPr>
      </p:pic>
      <p:sp>
        <p:nvSpPr>
          <p:cNvPr id="7" name="TextBox 6"/>
          <p:cNvSpPr txBox="1"/>
          <p:nvPr/>
        </p:nvSpPr>
        <p:spPr>
          <a:xfrm>
            <a:off x="6141721" y="4822581"/>
            <a:ext cx="1228221" cy="307777"/>
          </a:xfrm>
          <a:prstGeom prst="rect">
            <a:avLst/>
          </a:prstGeom>
          <a:noFill/>
        </p:spPr>
        <p:txBody>
          <a:bodyPr wrap="none" rtlCol="0">
            <a:spAutoFit/>
          </a:bodyPr>
          <a:lstStyle/>
          <a:p>
            <a:r>
              <a:rPr lang="en-US" altLang="ko-KR" dirty="0"/>
              <a:t>Train_batch1</a:t>
            </a:r>
            <a:endParaRPr lang="ko-KR" altLang="en-US" dirty="0"/>
          </a:p>
        </p:txBody>
      </p:sp>
    </p:spTree>
    <p:extLst>
      <p:ext uri="{BB962C8B-B14F-4D97-AF65-F5344CB8AC3E}">
        <p14:creationId xmlns:p14="http://schemas.microsoft.com/office/powerpoint/2010/main" val="4161231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707" y="363123"/>
            <a:ext cx="4231738" cy="4231738"/>
          </a:xfrm>
          <a:prstGeom prst="rect">
            <a:avLst/>
          </a:prstGeom>
        </p:spPr>
      </p:pic>
      <p:sp>
        <p:nvSpPr>
          <p:cNvPr id="4" name="TextBox 3"/>
          <p:cNvSpPr txBox="1"/>
          <p:nvPr/>
        </p:nvSpPr>
        <p:spPr>
          <a:xfrm>
            <a:off x="4010466" y="4710039"/>
            <a:ext cx="1228221" cy="307777"/>
          </a:xfrm>
          <a:prstGeom prst="rect">
            <a:avLst/>
          </a:prstGeom>
          <a:noFill/>
        </p:spPr>
        <p:txBody>
          <a:bodyPr wrap="none" rtlCol="0">
            <a:spAutoFit/>
          </a:bodyPr>
          <a:lstStyle/>
          <a:p>
            <a:r>
              <a:rPr lang="en-US" altLang="ko-KR" dirty="0"/>
              <a:t>Train_batch2</a:t>
            </a:r>
            <a:endParaRPr lang="ko-KR" altLang="en-US" dirty="0"/>
          </a:p>
        </p:txBody>
      </p:sp>
    </p:spTree>
    <p:extLst>
      <p:ext uri="{BB962C8B-B14F-4D97-AF65-F5344CB8AC3E}">
        <p14:creationId xmlns:p14="http://schemas.microsoft.com/office/powerpoint/2010/main" val="2113148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456" y="161778"/>
            <a:ext cx="8438939" cy="4430443"/>
          </a:xfrm>
          <a:prstGeom prst="rect">
            <a:avLst/>
          </a:prstGeom>
        </p:spPr>
      </p:pic>
      <p:sp>
        <p:nvSpPr>
          <p:cNvPr id="4" name="TextBox 3"/>
          <p:cNvSpPr txBox="1"/>
          <p:nvPr/>
        </p:nvSpPr>
        <p:spPr>
          <a:xfrm>
            <a:off x="4010466" y="4710039"/>
            <a:ext cx="1648208" cy="307777"/>
          </a:xfrm>
          <a:prstGeom prst="rect">
            <a:avLst/>
          </a:prstGeom>
          <a:noFill/>
        </p:spPr>
        <p:txBody>
          <a:bodyPr wrap="none" rtlCol="0">
            <a:spAutoFit/>
          </a:bodyPr>
          <a:lstStyle/>
          <a:p>
            <a:r>
              <a:rPr lang="en-US" altLang="ko-KR" dirty="0"/>
              <a:t>Val_batch0_labels</a:t>
            </a:r>
            <a:endParaRPr lang="ko-KR" altLang="en-US" dirty="0"/>
          </a:p>
        </p:txBody>
      </p:sp>
    </p:spTree>
    <p:extLst>
      <p:ext uri="{BB962C8B-B14F-4D97-AF65-F5344CB8AC3E}">
        <p14:creationId xmlns:p14="http://schemas.microsoft.com/office/powerpoint/2010/main" val="3566740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10466" y="4710039"/>
            <a:ext cx="1648208" cy="307777"/>
          </a:xfrm>
          <a:prstGeom prst="rect">
            <a:avLst/>
          </a:prstGeom>
          <a:noFill/>
        </p:spPr>
        <p:txBody>
          <a:bodyPr wrap="none" rtlCol="0">
            <a:spAutoFit/>
          </a:bodyPr>
          <a:lstStyle/>
          <a:p>
            <a:r>
              <a:rPr lang="en-US" altLang="ko-KR" dirty="0"/>
              <a:t>Val_batch1_labels</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76" y="203982"/>
            <a:ext cx="8194430" cy="4302076"/>
          </a:xfrm>
          <a:prstGeom prst="rect">
            <a:avLst/>
          </a:prstGeom>
        </p:spPr>
      </p:pic>
    </p:spTree>
    <p:extLst>
      <p:ext uri="{BB962C8B-B14F-4D97-AF65-F5344CB8AC3E}">
        <p14:creationId xmlns:p14="http://schemas.microsoft.com/office/powerpoint/2010/main" val="3352987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b="1" dirty="0"/>
              <a:t>YOLOv5s</a:t>
            </a:r>
          </a:p>
          <a:p>
            <a:pPr marL="457200" lvl="0" indent="-342900" algn="l" rtl="0">
              <a:spcBef>
                <a:spcPts val="0"/>
              </a:spcBef>
              <a:spcAft>
                <a:spcPts val="0"/>
              </a:spcAft>
              <a:buSzPts val="1800"/>
              <a:buChar char="●"/>
            </a:pPr>
            <a:r>
              <a:rPr lang="en-US" b="1" dirty="0"/>
              <a:t>Super Resolution using GANs</a:t>
            </a:r>
          </a:p>
          <a:p>
            <a:pPr marL="457200" lvl="0" indent="-342900" algn="l" rtl="0">
              <a:spcBef>
                <a:spcPts val="0"/>
              </a:spcBef>
              <a:spcAft>
                <a:spcPts val="0"/>
              </a:spcAft>
              <a:buSzPts val="1800"/>
              <a:buChar char="●"/>
            </a:pPr>
            <a:r>
              <a:rPr lang="en-US" b="1" dirty="0"/>
              <a:t>Joint Super Resolution and Object Detection Net (Joint-</a:t>
            </a:r>
            <a:r>
              <a:rPr lang="en-US" b="1" dirty="0" err="1"/>
              <a:t>SRODNet</a:t>
            </a:r>
            <a:r>
              <a:rPr lang="en-US" b="1" dirty="0"/>
              <a:t>)</a:t>
            </a:r>
            <a:endParaRPr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10466" y="4710039"/>
            <a:ext cx="1648208" cy="307777"/>
          </a:xfrm>
          <a:prstGeom prst="rect">
            <a:avLst/>
          </a:prstGeom>
          <a:noFill/>
        </p:spPr>
        <p:txBody>
          <a:bodyPr wrap="none" rtlCol="0">
            <a:spAutoFit/>
          </a:bodyPr>
          <a:lstStyle/>
          <a:p>
            <a:r>
              <a:rPr lang="en-US" altLang="ko-KR" dirty="0"/>
              <a:t>Val_batch2_labels</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92" y="136983"/>
            <a:ext cx="8588326" cy="4508871"/>
          </a:xfrm>
          <a:prstGeom prst="rect">
            <a:avLst/>
          </a:prstGeom>
        </p:spPr>
      </p:pic>
    </p:spTree>
    <p:extLst>
      <p:ext uri="{BB962C8B-B14F-4D97-AF65-F5344CB8AC3E}">
        <p14:creationId xmlns:p14="http://schemas.microsoft.com/office/powerpoint/2010/main" val="1720473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10466" y="4710039"/>
            <a:ext cx="1955985" cy="307777"/>
          </a:xfrm>
          <a:prstGeom prst="rect">
            <a:avLst/>
          </a:prstGeom>
          <a:noFill/>
        </p:spPr>
        <p:txBody>
          <a:bodyPr wrap="none" rtlCol="0">
            <a:spAutoFit/>
          </a:bodyPr>
          <a:lstStyle/>
          <a:p>
            <a:r>
              <a:rPr lang="en-US" altLang="ko-KR" dirty="0"/>
              <a:t>Val_batch0_prediction</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965" y="112542"/>
            <a:ext cx="8608088" cy="4519246"/>
          </a:xfrm>
          <a:prstGeom prst="rect">
            <a:avLst/>
          </a:prstGeom>
        </p:spPr>
      </p:pic>
    </p:spTree>
    <p:extLst>
      <p:ext uri="{BB962C8B-B14F-4D97-AF65-F5344CB8AC3E}">
        <p14:creationId xmlns:p14="http://schemas.microsoft.com/office/powerpoint/2010/main" val="2863317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10466" y="4710039"/>
            <a:ext cx="1955985" cy="307777"/>
          </a:xfrm>
          <a:prstGeom prst="rect">
            <a:avLst/>
          </a:prstGeom>
          <a:noFill/>
        </p:spPr>
        <p:txBody>
          <a:bodyPr wrap="none" rtlCol="0">
            <a:spAutoFit/>
          </a:bodyPr>
          <a:lstStyle/>
          <a:p>
            <a:r>
              <a:rPr lang="en-US" altLang="ko-KR" dirty="0"/>
              <a:t>Val_batch1_prediction</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9" y="131005"/>
            <a:ext cx="8721969" cy="4579034"/>
          </a:xfrm>
          <a:prstGeom prst="rect">
            <a:avLst/>
          </a:prstGeom>
        </p:spPr>
      </p:pic>
    </p:spTree>
    <p:extLst>
      <p:ext uri="{BB962C8B-B14F-4D97-AF65-F5344CB8AC3E}">
        <p14:creationId xmlns:p14="http://schemas.microsoft.com/office/powerpoint/2010/main" val="2616461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10466" y="4710039"/>
            <a:ext cx="1955985" cy="307777"/>
          </a:xfrm>
          <a:prstGeom prst="rect">
            <a:avLst/>
          </a:prstGeom>
          <a:noFill/>
        </p:spPr>
        <p:txBody>
          <a:bodyPr wrap="none" rtlCol="0">
            <a:spAutoFit/>
          </a:bodyPr>
          <a:lstStyle/>
          <a:p>
            <a:r>
              <a:rPr lang="en-US" altLang="ko-KR" dirty="0"/>
              <a:t>Val_batch2_prediction</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792" y="206092"/>
            <a:ext cx="8461718" cy="4442402"/>
          </a:xfrm>
          <a:prstGeom prst="rect">
            <a:avLst/>
          </a:prstGeom>
        </p:spPr>
      </p:pic>
    </p:spTree>
    <p:extLst>
      <p:ext uri="{BB962C8B-B14F-4D97-AF65-F5344CB8AC3E}">
        <p14:creationId xmlns:p14="http://schemas.microsoft.com/office/powerpoint/2010/main" val="1265104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1184" y="0"/>
            <a:ext cx="2868964" cy="481433"/>
          </a:xfrm>
        </p:spPr>
        <p:txBody>
          <a:bodyPr/>
          <a:lstStyle/>
          <a:p>
            <a:r>
              <a:rPr lang="en-US" altLang="ko-KR" u="sng" dirty="0"/>
              <a:t>Metric_Graphs:</a:t>
            </a:r>
            <a:endParaRPr lang="ko-KR" altLang="en-US" u="sng"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2081" y="700743"/>
            <a:ext cx="4065566" cy="2032783"/>
          </a:xfrm>
          <a:prstGeom prst="rect">
            <a:avLst/>
          </a:prstGeom>
        </p:spPr>
      </p:pic>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55" y="721845"/>
            <a:ext cx="3944230" cy="1972115"/>
          </a:xfrm>
          <a:prstGeom prst="rect">
            <a:avLst/>
          </a:prstGeom>
        </p:spPr>
      </p:pic>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185" y="2934372"/>
            <a:ext cx="4056770" cy="2028385"/>
          </a:xfrm>
          <a:prstGeom prst="rect">
            <a:avLst/>
          </a:prstGeom>
        </p:spPr>
      </p:pic>
      <p:pic>
        <p:nvPicPr>
          <p:cNvPr id="6" name="그림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2081" y="2934371"/>
            <a:ext cx="4056770" cy="2028385"/>
          </a:xfrm>
          <a:prstGeom prst="rect">
            <a:avLst/>
          </a:prstGeom>
        </p:spPr>
      </p:pic>
    </p:spTree>
    <p:extLst>
      <p:ext uri="{BB962C8B-B14F-4D97-AF65-F5344CB8AC3E}">
        <p14:creationId xmlns:p14="http://schemas.microsoft.com/office/powerpoint/2010/main" val="1207394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1184" y="0"/>
            <a:ext cx="2868964" cy="481433"/>
          </a:xfrm>
        </p:spPr>
        <p:txBody>
          <a:bodyPr/>
          <a:lstStyle/>
          <a:p>
            <a:r>
              <a:rPr lang="en-US" altLang="ko-KR" u="sng" dirty="0"/>
              <a:t>Metric_Graphs:</a:t>
            </a:r>
            <a:endParaRPr lang="ko-KR" altLang="en-US" u="sng" dirty="0"/>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18" y="651509"/>
            <a:ext cx="4000497" cy="2000249"/>
          </a:xfrm>
          <a:prstGeom prst="rect">
            <a:avLst/>
          </a:prstGeom>
        </p:spPr>
      </p:pic>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2086" y="651509"/>
            <a:ext cx="4129638" cy="2064819"/>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710" y="2821834"/>
            <a:ext cx="4234376" cy="2117188"/>
          </a:xfrm>
          <a:prstGeom prst="rect">
            <a:avLst/>
          </a:prstGeom>
        </p:spPr>
      </p:pic>
      <p:pic>
        <p:nvPicPr>
          <p:cNvPr id="10" name="그림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3526" y="2727757"/>
            <a:ext cx="4422530" cy="2211265"/>
          </a:xfrm>
          <a:prstGeom prst="rect">
            <a:avLst/>
          </a:prstGeom>
        </p:spPr>
      </p:pic>
    </p:spTree>
    <p:extLst>
      <p:ext uri="{BB962C8B-B14F-4D97-AF65-F5344CB8AC3E}">
        <p14:creationId xmlns:p14="http://schemas.microsoft.com/office/powerpoint/2010/main" val="1940679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83" y="229479"/>
            <a:ext cx="4239650" cy="2119825"/>
          </a:xfrm>
          <a:prstGeom prst="rect">
            <a:avLst/>
          </a:prstGeom>
        </p:spPr>
      </p:pic>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4733" y="229479"/>
            <a:ext cx="4464733" cy="2232367"/>
          </a:xfrm>
          <a:prstGeom prst="rect">
            <a:avLst/>
          </a:prstGeom>
        </p:spPr>
      </p:pic>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083" y="2665827"/>
            <a:ext cx="4382086" cy="2191043"/>
          </a:xfrm>
          <a:prstGeom prst="rect">
            <a:avLst/>
          </a:prstGeom>
        </p:spPr>
      </p:pic>
      <p:pic>
        <p:nvPicPr>
          <p:cNvPr id="6" name="그림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7507" y="2730890"/>
            <a:ext cx="4251959" cy="2125980"/>
          </a:xfrm>
          <a:prstGeom prst="rect">
            <a:avLst/>
          </a:prstGeom>
        </p:spPr>
      </p:pic>
    </p:spTree>
    <p:extLst>
      <p:ext uri="{BB962C8B-B14F-4D97-AF65-F5344CB8AC3E}">
        <p14:creationId xmlns:p14="http://schemas.microsoft.com/office/powerpoint/2010/main" val="1285092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408" y="672613"/>
            <a:ext cx="4985238" cy="2492619"/>
          </a:xfrm>
          <a:prstGeom prst="rect">
            <a:avLst/>
          </a:prstGeom>
        </p:spPr>
      </p:pic>
    </p:spTree>
    <p:extLst>
      <p:ext uri="{BB962C8B-B14F-4D97-AF65-F5344CB8AC3E}">
        <p14:creationId xmlns:p14="http://schemas.microsoft.com/office/powerpoint/2010/main" val="3149847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4697765" cy="639600"/>
          </a:xfrm>
        </p:spPr>
        <p:txBody>
          <a:bodyPr/>
          <a:lstStyle/>
          <a:p>
            <a:r>
              <a:rPr lang="en-US" altLang="ko-KR" u="sng" dirty="0"/>
              <a:t>Object detection results:</a:t>
            </a:r>
            <a:endParaRPr lang="ko-KR" altLang="en-US" u="sng"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402" y="757897"/>
            <a:ext cx="8008872" cy="4204658"/>
          </a:xfrm>
          <a:prstGeom prst="rect">
            <a:avLst/>
          </a:prstGeom>
        </p:spPr>
      </p:pic>
    </p:spTree>
    <p:extLst>
      <p:ext uri="{BB962C8B-B14F-4D97-AF65-F5344CB8AC3E}">
        <p14:creationId xmlns:p14="http://schemas.microsoft.com/office/powerpoint/2010/main" val="3001622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450"/>
            <a:ext cx="9144000" cy="4800600"/>
          </a:xfrm>
          <a:prstGeom prst="rect">
            <a:avLst/>
          </a:prstGeom>
        </p:spPr>
      </p:pic>
    </p:spTree>
    <p:extLst>
      <p:ext uri="{BB962C8B-B14F-4D97-AF65-F5344CB8AC3E}">
        <p14:creationId xmlns:p14="http://schemas.microsoft.com/office/powerpoint/2010/main" val="3284785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114300" lvl="0" algn="r">
              <a:buSzPts val="1800"/>
            </a:pPr>
            <a:r>
              <a:rPr lang="en" dirty="0"/>
              <a:t>			</a:t>
            </a:r>
            <a:r>
              <a:rPr lang="en-US" altLang="ko-KR" dirty="0"/>
              <a:t>YOLOv5s</a:t>
            </a:r>
            <a:br>
              <a:rPr lang="en-US" altLang="ko-KR" dirty="0"/>
            </a:br>
            <a:endParaRPr sz="1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70" y="347296"/>
            <a:ext cx="8207829" cy="4309110"/>
          </a:xfrm>
          <a:prstGeom prst="rect">
            <a:avLst/>
          </a:prstGeom>
        </p:spPr>
      </p:pic>
    </p:spTree>
    <p:extLst>
      <p:ext uri="{BB962C8B-B14F-4D97-AF65-F5344CB8AC3E}">
        <p14:creationId xmlns:p14="http://schemas.microsoft.com/office/powerpoint/2010/main" val="3564580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1"/>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2" name="제목 1"/>
          <p:cNvSpPr>
            <a:spLocks noGrp="1"/>
          </p:cNvSpPr>
          <p:nvPr>
            <p:ph type="title"/>
          </p:nvPr>
        </p:nvSpPr>
        <p:spPr>
          <a:xfrm>
            <a:off x="0" y="0"/>
            <a:ext cx="9144000" cy="2855742"/>
          </a:xfrm>
        </p:spPr>
        <p:txBody>
          <a:bodyPr/>
          <a:lstStyle/>
          <a:p>
            <a:pPr algn="ctr"/>
            <a:r>
              <a:rPr lang="en-US" altLang="ko-KR" sz="2400" dirty="0">
                <a:latin typeface="Garamond" panose="02020404030301010803" pitchFamily="18" charset="0"/>
              </a:rPr>
              <a:t> </a:t>
            </a:r>
            <a:r>
              <a:rPr lang="en-US" altLang="ko-KR" sz="2800" u="sng" dirty="0">
                <a:latin typeface="Garamond" panose="02020404030301010803" pitchFamily="18" charset="0"/>
              </a:rPr>
              <a:t>Train custom data</a:t>
            </a:r>
            <a:br>
              <a:rPr lang="en-US" altLang="ko-KR" sz="2400" dirty="0">
                <a:latin typeface="Garamond" panose="02020404030301010803" pitchFamily="18" charset="0"/>
              </a:rPr>
            </a:br>
            <a:br>
              <a:rPr lang="en-US" altLang="ko-KR" sz="2400" dirty="0">
                <a:latin typeface="Garamond" panose="02020404030301010803" pitchFamily="18" charset="0"/>
              </a:rPr>
            </a:br>
            <a:r>
              <a:rPr lang="en-US" altLang="ko-KR" sz="1950" dirty="0">
                <a:latin typeface="Palatino Linotype" panose="02040502050505030304" pitchFamily="18" charset="0"/>
              </a:rPr>
              <a:t>1</a:t>
            </a:r>
            <a:r>
              <a:rPr lang="en-US" altLang="ko-KR" sz="1950" b="0" dirty="0">
                <a:latin typeface="Palatino Linotype" panose="02040502050505030304" pitchFamily="18" charset="0"/>
              </a:rPr>
              <a:t>. Clone repo and install requirements.txt in a Python&gt;=3.6.0 environment, including </a:t>
            </a:r>
            <a:r>
              <a:rPr lang="en-US" altLang="ko-KR" sz="1950" dirty="0">
                <a:latin typeface="Palatino Linotype" panose="02040502050505030304" pitchFamily="18" charset="0"/>
              </a:rPr>
              <a:t>PyTorch &gt;= 1.7</a:t>
            </a:r>
            <a:r>
              <a:rPr lang="en-US" altLang="ko-KR" sz="1950" b="0" dirty="0">
                <a:latin typeface="Palatino Linotype" panose="02040502050505030304" pitchFamily="18" charset="0"/>
              </a:rPr>
              <a:t>. Models and datasets download automatically from the latest YOLOv5 release.</a:t>
            </a:r>
            <a:br>
              <a:rPr lang="en-US" altLang="ko-KR" sz="1950" b="0" dirty="0">
                <a:latin typeface="Palatino Linotype" panose="02040502050505030304" pitchFamily="18" charset="0"/>
              </a:rPr>
            </a:br>
            <a:br>
              <a:rPr lang="en-US" altLang="ko-KR" sz="1950" b="0" dirty="0">
                <a:latin typeface="Palatino Linotype" panose="02040502050505030304" pitchFamily="18" charset="0"/>
              </a:rPr>
            </a:br>
            <a:br>
              <a:rPr lang="en-US" altLang="ko-KR" sz="1950" b="0" dirty="0">
                <a:latin typeface="Palatino Linotype" panose="02040502050505030304" pitchFamily="18" charset="0"/>
              </a:rPr>
            </a:br>
            <a:r>
              <a:rPr lang="en-US" altLang="ko-KR" sz="1950" b="0" dirty="0">
                <a:latin typeface="Palatino Linotype" panose="02040502050505030304" pitchFamily="18" charset="0"/>
              </a:rPr>
              <a:t> </a:t>
            </a:r>
            <a:br>
              <a:rPr lang="en-US" altLang="ko-KR" sz="1950" b="0" dirty="0">
                <a:latin typeface="Palatino Linotype" panose="02040502050505030304" pitchFamily="18" charset="0"/>
              </a:rPr>
            </a:br>
            <a:br>
              <a:rPr lang="en-US" altLang="ko-KR" sz="1950" b="0" dirty="0">
                <a:latin typeface="Palatino Linotype" panose="02040502050505030304" pitchFamily="18" charset="0"/>
              </a:rPr>
            </a:br>
            <a:br>
              <a:rPr lang="en-US" altLang="ko-KR" sz="1950" b="0" dirty="0">
                <a:latin typeface="Palatino Linotype" panose="02040502050505030304" pitchFamily="18" charset="0"/>
              </a:rPr>
            </a:br>
            <a:r>
              <a:rPr lang="en-US" altLang="ko-KR" sz="1950" dirty="0">
                <a:latin typeface="Palatino Linotype" panose="02040502050505030304" pitchFamily="18" charset="0"/>
              </a:rPr>
              <a:t>2.  </a:t>
            </a:r>
            <a:r>
              <a:rPr lang="en-US" altLang="ko-KR" sz="1950" b="0" dirty="0">
                <a:latin typeface="Palatino Linotype" panose="02040502050505030304" pitchFamily="18" charset="0"/>
              </a:rPr>
              <a:t>To train custom data, it needs </a:t>
            </a:r>
            <a:br>
              <a:rPr lang="en-US" altLang="ko-KR" sz="1950" b="0" dirty="0">
                <a:latin typeface="Palatino Linotype" panose="02040502050505030304" pitchFamily="18" charset="0"/>
              </a:rPr>
            </a:br>
            <a:r>
              <a:rPr lang="en-US" altLang="ko-KR" sz="1950" dirty="0">
                <a:latin typeface="Palatino Linotype" panose="02040502050505030304" pitchFamily="18" charset="0"/>
              </a:rPr>
              <a:t>(a).</a:t>
            </a:r>
            <a:r>
              <a:rPr lang="en-US" altLang="ko-KR" sz="1950" b="0" dirty="0">
                <a:latin typeface="Palatino Linotype" panose="02040502050505030304" pitchFamily="18" charset="0"/>
              </a:rPr>
              <a:t>Create dataset.yaml</a:t>
            </a:r>
            <a:br>
              <a:rPr lang="en-US" altLang="ko-KR" sz="1950" dirty="0">
                <a:latin typeface="Palatino Linotype" panose="02040502050505030304" pitchFamily="18" charset="0"/>
              </a:rPr>
            </a:br>
            <a:r>
              <a:rPr lang="en-US" altLang="ko-KR" sz="1950" dirty="0">
                <a:latin typeface="Palatino Linotype" panose="02040502050505030304" pitchFamily="18" charset="0"/>
              </a:rPr>
              <a:t>(b).</a:t>
            </a:r>
            <a:r>
              <a:rPr lang="en-US" altLang="ko-KR" sz="1950" b="0" dirty="0">
                <a:latin typeface="Palatino Linotype" panose="02040502050505030304" pitchFamily="18" charset="0"/>
              </a:rPr>
              <a:t>Create labels</a:t>
            </a:r>
            <a:endParaRPr lang="ko-KR" altLang="en-US" sz="1950" b="0" dirty="0">
              <a:latin typeface="Palatino Linotype" panose="0204050205050503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4325815" cy="639600"/>
          </a:xfrm>
        </p:spPr>
        <p:txBody>
          <a:bodyPr/>
          <a:lstStyle/>
          <a:p>
            <a:r>
              <a:rPr lang="en-US" altLang="ko-KR" u="sng" dirty="0"/>
              <a:t>1.Create dataset.yaml</a:t>
            </a:r>
            <a:endParaRPr lang="ko-KR" altLang="en-US" u="sng" dirty="0"/>
          </a:p>
        </p:txBody>
      </p:sp>
      <p:sp>
        <p:nvSpPr>
          <p:cNvPr id="3" name="제목 1"/>
          <p:cNvSpPr txBox="1">
            <a:spLocks/>
          </p:cNvSpPr>
          <p:nvPr/>
        </p:nvSpPr>
        <p:spPr>
          <a:xfrm>
            <a:off x="211017" y="808892"/>
            <a:ext cx="8482818" cy="38334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lgn="just"/>
            <a:r>
              <a:rPr lang="en-US" altLang="ko-KR" sz="1950" dirty="0">
                <a:latin typeface="Palatino Linotype" panose="02040502050505030304" pitchFamily="18" charset="0"/>
              </a:rPr>
              <a:t>It is created in notepad with the .</a:t>
            </a:r>
            <a:r>
              <a:rPr lang="en-US" altLang="ko-KR" sz="1950" dirty="0" err="1">
                <a:latin typeface="Palatino Linotype" panose="02040502050505030304" pitchFamily="18" charset="0"/>
              </a:rPr>
              <a:t>yaml</a:t>
            </a:r>
            <a:r>
              <a:rPr lang="en-US" altLang="ko-KR" sz="1950" dirty="0">
                <a:latin typeface="Palatino Linotype" panose="02040502050505030304" pitchFamily="18" charset="0"/>
              </a:rPr>
              <a:t> </a:t>
            </a:r>
            <a:r>
              <a:rPr lang="en-US" altLang="ko-KR" sz="1950" dirty="0" err="1">
                <a:latin typeface="Palatino Linotype" panose="02040502050505030304" pitchFamily="18" charset="0"/>
              </a:rPr>
              <a:t>extenstion</a:t>
            </a:r>
            <a:r>
              <a:rPr lang="en-US" altLang="ko-KR" sz="1950" dirty="0">
                <a:latin typeface="Palatino Linotype" panose="02040502050505030304" pitchFamily="18" charset="0"/>
              </a:rPr>
              <a:t>.</a:t>
            </a:r>
          </a:p>
          <a:p>
            <a:pPr algn="just"/>
            <a:r>
              <a:rPr lang="en-US" altLang="ko-KR" sz="1950" b="0" dirty="0">
                <a:latin typeface="Palatino Linotype" panose="02040502050505030304" pitchFamily="18" charset="0"/>
              </a:rPr>
              <a:t># Train/</a:t>
            </a:r>
            <a:r>
              <a:rPr lang="en-US" altLang="ko-KR" sz="1950" b="0" dirty="0" err="1">
                <a:latin typeface="Palatino Linotype" panose="02040502050505030304" pitchFamily="18" charset="0"/>
              </a:rPr>
              <a:t>val</a:t>
            </a:r>
            <a:r>
              <a:rPr lang="en-US" altLang="ko-KR" sz="1950" b="0" dirty="0">
                <a:latin typeface="Palatino Linotype" panose="02040502050505030304" pitchFamily="18" charset="0"/>
              </a:rPr>
              <a:t>/test sets as 1) </a:t>
            </a:r>
            <a:r>
              <a:rPr lang="en-US" altLang="ko-KR" sz="1950" b="0" dirty="0" err="1">
                <a:latin typeface="Palatino Linotype" panose="02040502050505030304" pitchFamily="18" charset="0"/>
              </a:rPr>
              <a:t>dir</a:t>
            </a:r>
            <a:r>
              <a:rPr lang="en-US" altLang="ko-KR" sz="1950" b="0" dirty="0">
                <a:latin typeface="Palatino Linotype" panose="02040502050505030304" pitchFamily="18" charset="0"/>
              </a:rPr>
              <a:t>: path/to/</a:t>
            </a:r>
            <a:r>
              <a:rPr lang="en-US" altLang="ko-KR" sz="1950" b="0" dirty="0" err="1">
                <a:latin typeface="Palatino Linotype" panose="02040502050505030304" pitchFamily="18" charset="0"/>
              </a:rPr>
              <a:t>imgs</a:t>
            </a:r>
            <a:r>
              <a:rPr lang="en-US" altLang="ko-KR" sz="1950" b="0" dirty="0">
                <a:latin typeface="Palatino Linotype" panose="02040502050505030304" pitchFamily="18" charset="0"/>
              </a:rPr>
              <a:t>, 2) file: path/to/imgs.txt, or 3) list: [path/to/imgs1, path/to/imgs2, ..]</a:t>
            </a:r>
          </a:p>
          <a:p>
            <a:pPr algn="just"/>
            <a:endParaRPr lang="en-US" altLang="ko-KR" sz="1950" b="0" dirty="0">
              <a:latin typeface="Palatino Linotype" panose="02040502050505030304" pitchFamily="18" charset="0"/>
            </a:endParaRPr>
          </a:p>
          <a:p>
            <a:pPr algn="just"/>
            <a:r>
              <a:rPr lang="en-US" altLang="ko-KR" sz="1950" b="0" dirty="0">
                <a:latin typeface="Palatino Linotype" panose="02040502050505030304" pitchFamily="18" charset="0"/>
              </a:rPr>
              <a:t>path: ../Vehicle dataset_03/</a:t>
            </a:r>
            <a:r>
              <a:rPr lang="en-US" altLang="ko-KR" sz="1950" b="0" dirty="0" err="1">
                <a:latin typeface="Palatino Linotype" panose="02040502050505030304" pitchFamily="18" charset="0"/>
              </a:rPr>
              <a:t>vehicle_dataset</a:t>
            </a:r>
            <a:r>
              <a:rPr lang="en-US" altLang="ko-KR" sz="1950" b="0" dirty="0">
                <a:latin typeface="Palatino Linotype" panose="02040502050505030304" pitchFamily="18" charset="0"/>
              </a:rPr>
              <a:t>  # dataset root </a:t>
            </a:r>
            <a:r>
              <a:rPr lang="en-US" altLang="ko-KR" sz="1950" b="0" dirty="0" err="1">
                <a:latin typeface="Palatino Linotype" panose="02040502050505030304" pitchFamily="18" charset="0"/>
              </a:rPr>
              <a:t>dir</a:t>
            </a:r>
            <a:endParaRPr lang="en-US" altLang="ko-KR" sz="1950" b="0" dirty="0">
              <a:latin typeface="Palatino Linotype" panose="02040502050505030304" pitchFamily="18" charset="0"/>
            </a:endParaRPr>
          </a:p>
          <a:p>
            <a:pPr algn="just"/>
            <a:r>
              <a:rPr lang="en-US" altLang="ko-KR" sz="1950" b="0" dirty="0">
                <a:latin typeface="Palatino Linotype" panose="02040502050505030304" pitchFamily="18" charset="0"/>
              </a:rPr>
              <a:t>train: images # train images (relative to 'path') 128 images</a:t>
            </a:r>
          </a:p>
          <a:p>
            <a:pPr algn="just"/>
            <a:r>
              <a:rPr lang="en-US" altLang="ko-KR" sz="1950" b="0" dirty="0" err="1">
                <a:latin typeface="Palatino Linotype" panose="02040502050505030304" pitchFamily="18" charset="0"/>
              </a:rPr>
              <a:t>val</a:t>
            </a:r>
            <a:r>
              <a:rPr lang="en-US" altLang="ko-KR" sz="1950" b="0" dirty="0">
                <a:latin typeface="Palatino Linotype" panose="02040502050505030304" pitchFamily="18" charset="0"/>
              </a:rPr>
              <a:t>: images  # </a:t>
            </a:r>
            <a:r>
              <a:rPr lang="en-US" altLang="ko-KR" sz="1950" b="0" dirty="0" err="1">
                <a:latin typeface="Palatino Linotype" panose="02040502050505030304" pitchFamily="18" charset="0"/>
              </a:rPr>
              <a:t>val</a:t>
            </a:r>
            <a:r>
              <a:rPr lang="en-US" altLang="ko-KR" sz="1950" b="0" dirty="0">
                <a:latin typeface="Palatino Linotype" panose="02040502050505030304" pitchFamily="18" charset="0"/>
              </a:rPr>
              <a:t> images (relative to 'path') 128 images</a:t>
            </a:r>
          </a:p>
          <a:p>
            <a:pPr algn="just"/>
            <a:r>
              <a:rPr lang="en-US" altLang="ko-KR" sz="1950" b="0" dirty="0">
                <a:latin typeface="Palatino Linotype" panose="02040502050505030304" pitchFamily="18" charset="0"/>
              </a:rPr>
              <a:t>test:  # test images (optional)</a:t>
            </a:r>
          </a:p>
          <a:p>
            <a:pPr algn="just"/>
            <a:endParaRPr lang="en-US" altLang="ko-KR" sz="1950" b="0" dirty="0">
              <a:latin typeface="Palatino Linotype" panose="02040502050505030304" pitchFamily="18" charset="0"/>
            </a:endParaRPr>
          </a:p>
          <a:p>
            <a:pPr algn="just"/>
            <a:r>
              <a:rPr lang="en-US" altLang="ko-KR" sz="1950" b="0" dirty="0">
                <a:latin typeface="Palatino Linotype" panose="02040502050505030304" pitchFamily="18" charset="0"/>
              </a:rPr>
              <a:t># Classes</a:t>
            </a:r>
          </a:p>
          <a:p>
            <a:pPr algn="just"/>
            <a:r>
              <a:rPr lang="en-US" altLang="ko-KR" sz="1950" b="0" dirty="0" err="1">
                <a:latin typeface="Palatino Linotype" panose="02040502050505030304" pitchFamily="18" charset="0"/>
              </a:rPr>
              <a:t>nc</a:t>
            </a:r>
            <a:r>
              <a:rPr lang="en-US" altLang="ko-KR" sz="1950" b="0" dirty="0">
                <a:latin typeface="Palatino Linotype" panose="02040502050505030304" pitchFamily="18" charset="0"/>
              </a:rPr>
              <a:t>: 4 # number of classes</a:t>
            </a:r>
          </a:p>
          <a:p>
            <a:pPr algn="just"/>
            <a:r>
              <a:rPr lang="en-US" altLang="ko-KR" sz="1950" b="0" dirty="0">
                <a:latin typeface="Palatino Linotype" panose="02040502050505030304" pitchFamily="18" charset="0"/>
              </a:rPr>
              <a:t>names: ['Car', 'Truck', '</a:t>
            </a:r>
            <a:r>
              <a:rPr lang="en-US" altLang="ko-KR" sz="1950" b="0" dirty="0" err="1">
                <a:latin typeface="Palatino Linotype" panose="02040502050505030304" pitchFamily="18" charset="0"/>
              </a:rPr>
              <a:t>Speed_limit</a:t>
            </a:r>
            <a:r>
              <a:rPr lang="en-US" altLang="ko-KR" sz="1950" b="0" dirty="0">
                <a:latin typeface="Palatino Linotype" panose="02040502050505030304" pitchFamily="18" charset="0"/>
              </a:rPr>
              <a:t> sign', '</a:t>
            </a:r>
            <a:r>
              <a:rPr lang="en-US" altLang="ko-KR" sz="1950" b="0" dirty="0" err="1">
                <a:latin typeface="Palatino Linotype" panose="02040502050505030304" pitchFamily="18" charset="0"/>
              </a:rPr>
              <a:t>Traffic_sign</a:t>
            </a:r>
            <a:r>
              <a:rPr lang="en-US" altLang="ko-KR" sz="1950" b="0" dirty="0">
                <a:latin typeface="Palatino Linotype" panose="02040502050505030304" pitchFamily="18" charset="0"/>
              </a:rPr>
              <a:t>']  # class names</a:t>
            </a:r>
            <a:endParaRPr lang="ko-KR" altLang="en-US" sz="1950" b="0" dirty="0">
              <a:latin typeface="Palatino Linotype" panose="02040502050505030304" pitchFamily="18" charset="0"/>
            </a:endParaRPr>
          </a:p>
        </p:txBody>
      </p:sp>
    </p:spTree>
    <p:extLst>
      <p:ext uri="{BB962C8B-B14F-4D97-AF65-F5344CB8AC3E}">
        <p14:creationId xmlns:p14="http://schemas.microsoft.com/office/powerpoint/2010/main" val="3458205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4325815" cy="639600"/>
          </a:xfrm>
        </p:spPr>
        <p:txBody>
          <a:bodyPr/>
          <a:lstStyle/>
          <a:p>
            <a:r>
              <a:rPr lang="en-US" altLang="ko-KR" u="sng" dirty="0"/>
              <a:t>2.Create Labels</a:t>
            </a:r>
            <a:endParaRPr lang="ko-KR" altLang="en-US" u="sng" dirty="0"/>
          </a:p>
        </p:txBody>
      </p:sp>
      <p:sp>
        <p:nvSpPr>
          <p:cNvPr id="3" name="제목 1"/>
          <p:cNvSpPr txBox="1">
            <a:spLocks/>
          </p:cNvSpPr>
          <p:nvPr/>
        </p:nvSpPr>
        <p:spPr>
          <a:xfrm>
            <a:off x="211017" y="808892"/>
            <a:ext cx="8482818" cy="3481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lgn="just"/>
            <a:r>
              <a:rPr lang="en-US" altLang="ko-KR" sz="1950" dirty="0">
                <a:latin typeface="Palatino Linotype" panose="02040502050505030304" pitchFamily="18" charset="0"/>
              </a:rPr>
              <a:t>Labels are created </a:t>
            </a:r>
            <a:r>
              <a:rPr lang="en-US" altLang="ko-KR" sz="1950" b="0" dirty="0">
                <a:latin typeface="Palatino Linotype" panose="02040502050505030304" pitchFamily="18" charset="0"/>
              </a:rPr>
              <a:t>using the makesense.ai software to </a:t>
            </a:r>
            <a:r>
              <a:rPr lang="en-US" altLang="ko-KR" sz="1950" dirty="0">
                <a:latin typeface="Palatino Linotype" panose="02040502050505030304" pitchFamily="18" charset="0"/>
              </a:rPr>
              <a:t>label images</a:t>
            </a:r>
            <a:r>
              <a:rPr lang="en-US" altLang="ko-KR" sz="1950" b="0" dirty="0">
                <a:latin typeface="Palatino Linotype" panose="02040502050505030304" pitchFamily="18" charset="0"/>
              </a:rPr>
              <a:t>, </a:t>
            </a:r>
            <a:r>
              <a:rPr lang="en-US" altLang="ko-KR" sz="1950" dirty="0">
                <a:latin typeface="Palatino Linotype" panose="02040502050505030304" pitchFamily="18" charset="0"/>
              </a:rPr>
              <a:t>export your labels</a:t>
            </a:r>
            <a:r>
              <a:rPr lang="en-US" altLang="ko-KR" sz="1950" b="0" dirty="0">
                <a:latin typeface="Palatino Linotype" panose="02040502050505030304" pitchFamily="18" charset="0"/>
              </a:rPr>
              <a:t> to </a:t>
            </a:r>
            <a:r>
              <a:rPr lang="en-US" altLang="ko-KR" sz="1950" dirty="0">
                <a:latin typeface="Palatino Linotype" panose="02040502050505030304" pitchFamily="18" charset="0"/>
              </a:rPr>
              <a:t>YOLO format </a:t>
            </a:r>
            <a:r>
              <a:rPr lang="en-US" altLang="ko-KR" sz="1950" b="0" dirty="0">
                <a:latin typeface="Palatino Linotype" panose="02040502050505030304" pitchFamily="18" charset="0"/>
              </a:rPr>
              <a:t>with one *.txt file per image.</a:t>
            </a:r>
          </a:p>
          <a:p>
            <a:pPr algn="just"/>
            <a:endParaRPr lang="en-US" altLang="ko-KR" sz="1950" dirty="0">
              <a:latin typeface="Palatino Linotype" panose="02040502050505030304" pitchFamily="18" charset="0"/>
            </a:endParaRPr>
          </a:p>
          <a:p>
            <a:pPr algn="just"/>
            <a:r>
              <a:rPr lang="en-US" altLang="ko-KR" sz="1950" b="0" dirty="0">
                <a:latin typeface="Palatino Linotype" panose="02040502050505030304" pitchFamily="18" charset="0"/>
              </a:rPr>
              <a:t># The *.txt file specifications are</a:t>
            </a:r>
          </a:p>
          <a:p>
            <a:pPr algn="just"/>
            <a:r>
              <a:rPr lang="en-US" altLang="ko-KR" sz="1950" dirty="0">
                <a:latin typeface="Palatino Linotype" panose="02040502050505030304" pitchFamily="18" charset="0"/>
              </a:rPr>
              <a:t>(a)</a:t>
            </a:r>
            <a:r>
              <a:rPr lang="en-US" altLang="ko-KR" sz="1950" b="0" dirty="0">
                <a:latin typeface="Palatino Linotype" panose="02040502050505030304" pitchFamily="18" charset="0"/>
              </a:rPr>
              <a:t>. One row per object</a:t>
            </a:r>
          </a:p>
          <a:p>
            <a:pPr algn="just"/>
            <a:r>
              <a:rPr lang="en-US" altLang="ko-KR" sz="1950" dirty="0">
                <a:latin typeface="Palatino Linotype" panose="02040502050505030304" pitchFamily="18" charset="0"/>
              </a:rPr>
              <a:t>(b)</a:t>
            </a:r>
            <a:r>
              <a:rPr lang="en-US" altLang="ko-KR" sz="1950" b="0" dirty="0">
                <a:latin typeface="Palatino Linotype" panose="02040502050505030304" pitchFamily="18" charset="0"/>
              </a:rPr>
              <a:t>. Each row is “</a:t>
            </a:r>
            <a:r>
              <a:rPr lang="en-US" altLang="ko-KR" sz="1950" dirty="0">
                <a:latin typeface="Palatino Linotype" panose="02040502050505030304" pitchFamily="18" charset="0"/>
              </a:rPr>
              <a:t>class</a:t>
            </a:r>
            <a:r>
              <a:rPr lang="en-US" altLang="ko-KR" sz="1950" b="0" dirty="0">
                <a:latin typeface="Palatino Linotype" panose="02040502050505030304" pitchFamily="18" charset="0"/>
              </a:rPr>
              <a:t>  </a:t>
            </a:r>
            <a:r>
              <a:rPr lang="en-US" altLang="ko-KR" sz="1950" dirty="0" err="1">
                <a:latin typeface="Palatino Linotype" panose="02040502050505030304" pitchFamily="18" charset="0"/>
              </a:rPr>
              <a:t>x_center</a:t>
            </a:r>
            <a:r>
              <a:rPr lang="en-US" altLang="ko-KR" sz="1950" b="0" dirty="0">
                <a:latin typeface="Palatino Linotype" panose="02040502050505030304" pitchFamily="18" charset="0"/>
              </a:rPr>
              <a:t>  </a:t>
            </a:r>
            <a:r>
              <a:rPr lang="en-US" altLang="ko-KR" sz="1950" dirty="0">
                <a:latin typeface="Palatino Linotype" panose="02040502050505030304" pitchFamily="18" charset="0"/>
              </a:rPr>
              <a:t>y_center</a:t>
            </a:r>
            <a:r>
              <a:rPr lang="en-US" altLang="ko-KR" sz="1950" b="0" dirty="0">
                <a:latin typeface="Palatino Linotype" panose="02040502050505030304" pitchFamily="18" charset="0"/>
              </a:rPr>
              <a:t> </a:t>
            </a:r>
            <a:r>
              <a:rPr lang="en-US" altLang="ko-KR" sz="1950" dirty="0">
                <a:latin typeface="Palatino Linotype" panose="02040502050505030304" pitchFamily="18" charset="0"/>
              </a:rPr>
              <a:t>width</a:t>
            </a:r>
            <a:r>
              <a:rPr lang="en-US" altLang="ko-KR" sz="1950" b="0" dirty="0">
                <a:latin typeface="Palatino Linotype" panose="02040502050505030304" pitchFamily="18" charset="0"/>
              </a:rPr>
              <a:t>  </a:t>
            </a:r>
            <a:r>
              <a:rPr lang="en-US" altLang="ko-KR" sz="1950" dirty="0">
                <a:latin typeface="Palatino Linotype" panose="02040502050505030304" pitchFamily="18" charset="0"/>
              </a:rPr>
              <a:t>heigh</a:t>
            </a:r>
            <a:r>
              <a:rPr lang="en-US" altLang="ko-KR" sz="1950" b="0" dirty="0">
                <a:latin typeface="Palatino Linotype" panose="02040502050505030304" pitchFamily="18" charset="0"/>
              </a:rPr>
              <a:t>t “ format</a:t>
            </a:r>
          </a:p>
          <a:p>
            <a:pPr algn="just"/>
            <a:r>
              <a:rPr lang="en-US" altLang="ko-KR" sz="1950" dirty="0">
                <a:latin typeface="Palatino Linotype" panose="02040502050505030304" pitchFamily="18" charset="0"/>
              </a:rPr>
              <a:t>(c)</a:t>
            </a:r>
            <a:r>
              <a:rPr lang="en-US" altLang="ko-KR" sz="1950" b="0" dirty="0">
                <a:latin typeface="Palatino Linotype" panose="02040502050505030304" pitchFamily="18" charset="0"/>
              </a:rPr>
              <a:t>. Box coordinates must be in normalized </a:t>
            </a:r>
            <a:r>
              <a:rPr lang="en-US" altLang="ko-KR" sz="1950" b="0" dirty="0" err="1">
                <a:latin typeface="Palatino Linotype" panose="02040502050505030304" pitchFamily="18" charset="0"/>
              </a:rPr>
              <a:t>xywh</a:t>
            </a:r>
            <a:r>
              <a:rPr lang="en-US" altLang="ko-KR" sz="1950" b="0" dirty="0">
                <a:latin typeface="Palatino Linotype" panose="02040502050505030304" pitchFamily="18" charset="0"/>
              </a:rPr>
              <a:t> format (from 0 - 1). If your boxes are in pixels, divide </a:t>
            </a:r>
            <a:r>
              <a:rPr lang="en-US" altLang="ko-KR" sz="1950" dirty="0" err="1">
                <a:latin typeface="Palatino Linotype" panose="02040502050505030304" pitchFamily="18" charset="0"/>
              </a:rPr>
              <a:t>x_center</a:t>
            </a:r>
            <a:r>
              <a:rPr lang="en-US" altLang="ko-KR" sz="1950" b="0" dirty="0">
                <a:latin typeface="Palatino Linotype" panose="02040502050505030304" pitchFamily="18" charset="0"/>
              </a:rPr>
              <a:t> and </a:t>
            </a:r>
            <a:r>
              <a:rPr lang="en-US" altLang="ko-KR" sz="1950" dirty="0">
                <a:latin typeface="Palatino Linotype" panose="02040502050505030304" pitchFamily="18" charset="0"/>
              </a:rPr>
              <a:t>width</a:t>
            </a:r>
            <a:r>
              <a:rPr lang="en-US" altLang="ko-KR" sz="1950" b="0" dirty="0">
                <a:latin typeface="Palatino Linotype" panose="02040502050505030304" pitchFamily="18" charset="0"/>
              </a:rPr>
              <a:t> by </a:t>
            </a:r>
            <a:r>
              <a:rPr lang="en-US" altLang="ko-KR" sz="1950" dirty="0">
                <a:latin typeface="Palatino Linotype" panose="02040502050505030304" pitchFamily="18" charset="0"/>
              </a:rPr>
              <a:t>image width</a:t>
            </a:r>
            <a:r>
              <a:rPr lang="en-US" altLang="ko-KR" sz="1950" b="0" dirty="0">
                <a:latin typeface="Palatino Linotype" panose="02040502050505030304" pitchFamily="18" charset="0"/>
              </a:rPr>
              <a:t>, and </a:t>
            </a:r>
            <a:r>
              <a:rPr lang="en-US" altLang="ko-KR" sz="1950" dirty="0">
                <a:latin typeface="Palatino Linotype" panose="02040502050505030304" pitchFamily="18" charset="0"/>
              </a:rPr>
              <a:t>y_center</a:t>
            </a:r>
            <a:r>
              <a:rPr lang="en-US" altLang="ko-KR" sz="1950" b="0" dirty="0">
                <a:latin typeface="Palatino Linotype" panose="02040502050505030304" pitchFamily="18" charset="0"/>
              </a:rPr>
              <a:t> and </a:t>
            </a:r>
            <a:r>
              <a:rPr lang="en-US" altLang="ko-KR" sz="1950" dirty="0">
                <a:latin typeface="Palatino Linotype" panose="02040502050505030304" pitchFamily="18" charset="0"/>
              </a:rPr>
              <a:t>height</a:t>
            </a:r>
            <a:r>
              <a:rPr lang="en-US" altLang="ko-KR" sz="1950" b="0" dirty="0">
                <a:latin typeface="Palatino Linotype" panose="02040502050505030304" pitchFamily="18" charset="0"/>
              </a:rPr>
              <a:t> by </a:t>
            </a:r>
            <a:r>
              <a:rPr lang="en-US" altLang="ko-KR" sz="1950" dirty="0">
                <a:latin typeface="Palatino Linotype" panose="02040502050505030304" pitchFamily="18" charset="0"/>
              </a:rPr>
              <a:t>image height</a:t>
            </a:r>
            <a:r>
              <a:rPr lang="en-US" altLang="ko-KR" sz="1950" b="0" dirty="0">
                <a:latin typeface="Palatino Linotype" panose="02040502050505030304" pitchFamily="18" charset="0"/>
              </a:rPr>
              <a:t>.</a:t>
            </a:r>
          </a:p>
          <a:p>
            <a:pPr algn="just"/>
            <a:r>
              <a:rPr lang="en-US" altLang="ko-KR" sz="1950" dirty="0">
                <a:latin typeface="Palatino Linotype" panose="02040502050505030304" pitchFamily="18" charset="0"/>
              </a:rPr>
              <a:t>(d)</a:t>
            </a:r>
            <a:r>
              <a:rPr lang="en-US" altLang="ko-KR" sz="1950" b="0" dirty="0">
                <a:latin typeface="Palatino Linotype" panose="02040502050505030304" pitchFamily="18" charset="0"/>
              </a:rPr>
              <a:t>. Class numbers are zero-indexed (start from 0).</a:t>
            </a:r>
          </a:p>
        </p:txBody>
      </p:sp>
    </p:spTree>
    <p:extLst>
      <p:ext uri="{BB962C8B-B14F-4D97-AF65-F5344CB8AC3E}">
        <p14:creationId xmlns:p14="http://schemas.microsoft.com/office/powerpoint/2010/main" val="1385627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114300" lvl="0" algn="r">
              <a:buSzPts val="1800"/>
            </a:pPr>
            <a:r>
              <a:rPr lang="en" dirty="0"/>
              <a:t>			</a:t>
            </a:r>
            <a:r>
              <a:rPr lang="en-US" altLang="ko-KR" dirty="0"/>
              <a:t>Super Resolution using GANs</a:t>
            </a:r>
            <a:br>
              <a:rPr lang="en-US" altLang="ko-KR" dirty="0"/>
            </a:br>
            <a:endParaRPr sz="1800" dirty="0"/>
          </a:p>
        </p:txBody>
      </p:sp>
    </p:spTree>
    <p:extLst>
      <p:ext uri="{BB962C8B-B14F-4D97-AF65-F5344CB8AC3E}">
        <p14:creationId xmlns:p14="http://schemas.microsoft.com/office/powerpoint/2010/main" val="1082293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2" name="제목 1"/>
          <p:cNvSpPr>
            <a:spLocks noGrp="1"/>
          </p:cNvSpPr>
          <p:nvPr>
            <p:ph type="title"/>
          </p:nvPr>
        </p:nvSpPr>
        <p:spPr>
          <a:xfrm>
            <a:off x="0" y="991772"/>
            <a:ext cx="9144000" cy="3179299"/>
          </a:xfrm>
        </p:spPr>
        <p:txBody>
          <a:bodyPr/>
          <a:lstStyle/>
          <a:p>
            <a:r>
              <a:rPr lang="en-US" altLang="ko-KR" sz="2400" dirty="0">
                <a:latin typeface="Garamond" panose="02020404030301010803" pitchFamily="18" charset="0"/>
              </a:rPr>
              <a:t> </a:t>
            </a:r>
            <a:r>
              <a:rPr lang="en-US" altLang="ko-KR" sz="2800" u="sng" dirty="0">
                <a:latin typeface="Garamond" panose="02020404030301010803" pitchFamily="18" charset="0"/>
              </a:rPr>
              <a:t>Train custom data</a:t>
            </a:r>
            <a:br>
              <a:rPr lang="en-US" altLang="ko-KR" sz="2400" dirty="0">
                <a:latin typeface="Garamond" panose="02020404030301010803" pitchFamily="18" charset="0"/>
              </a:rPr>
            </a:br>
            <a:br>
              <a:rPr lang="en-US" altLang="ko-KR" sz="2400" dirty="0">
                <a:latin typeface="Garamond" panose="02020404030301010803" pitchFamily="18" charset="0"/>
              </a:rPr>
            </a:br>
            <a:r>
              <a:rPr lang="en-US" altLang="ko-KR" sz="1950" dirty="0">
                <a:latin typeface="Palatino Linotype" panose="02040502050505030304" pitchFamily="18" charset="0"/>
              </a:rPr>
              <a:t>1</a:t>
            </a:r>
            <a:r>
              <a:rPr lang="en-US" altLang="ko-KR" sz="1950" b="0" dirty="0">
                <a:latin typeface="Palatino Linotype" panose="02040502050505030304" pitchFamily="18" charset="0"/>
              </a:rPr>
              <a:t>. We created the custom Korean highway vehicle dataset consists of </a:t>
            </a:r>
            <a:r>
              <a:rPr lang="en-US" altLang="ko-KR" sz="1950" dirty="0">
                <a:latin typeface="Palatino Linotype" panose="02040502050505030304" pitchFamily="18" charset="0"/>
              </a:rPr>
              <a:t>281</a:t>
            </a:r>
            <a:r>
              <a:rPr lang="en-US" altLang="ko-KR" sz="1950" b="0" dirty="0">
                <a:latin typeface="Palatino Linotype" panose="02040502050505030304" pitchFamily="18" charset="0"/>
              </a:rPr>
              <a:t> images and </a:t>
            </a:r>
            <a:r>
              <a:rPr lang="en-US" altLang="ko-KR" sz="1950" dirty="0">
                <a:latin typeface="Palatino Linotype" panose="02040502050505030304" pitchFamily="18" charset="0"/>
              </a:rPr>
              <a:t>281</a:t>
            </a:r>
            <a:r>
              <a:rPr lang="en-US" altLang="ko-KR" sz="1950" b="0" dirty="0">
                <a:latin typeface="Palatino Linotype" panose="02040502050505030304" pitchFamily="18" charset="0"/>
              </a:rPr>
              <a:t> labels.</a:t>
            </a:r>
            <a:br>
              <a:rPr lang="en-US" altLang="ko-KR" sz="1950" b="0" dirty="0">
                <a:latin typeface="Palatino Linotype" panose="02040502050505030304" pitchFamily="18" charset="0"/>
              </a:rPr>
            </a:br>
            <a:r>
              <a:rPr lang="en-US" altLang="ko-KR" sz="1950" b="0" dirty="0">
                <a:latin typeface="Palatino Linotype" panose="02040502050505030304" pitchFamily="18" charset="0"/>
              </a:rPr>
              <a:t>2.We used same images for </a:t>
            </a:r>
            <a:r>
              <a:rPr lang="en-US" altLang="ko-KR" sz="1950" dirty="0">
                <a:latin typeface="Palatino Linotype" panose="02040502050505030304" pitchFamily="18" charset="0"/>
              </a:rPr>
              <a:t>validation</a:t>
            </a:r>
            <a:r>
              <a:rPr lang="en-US" altLang="ko-KR" sz="1950" b="0" dirty="0">
                <a:latin typeface="Palatino Linotype" panose="02040502050505030304" pitchFamily="18" charset="0"/>
              </a:rPr>
              <a:t> also.</a:t>
            </a:r>
            <a:br>
              <a:rPr lang="en-US" altLang="ko-KR" sz="1950" b="0" dirty="0">
                <a:latin typeface="Palatino Linotype" panose="02040502050505030304" pitchFamily="18" charset="0"/>
              </a:rPr>
            </a:br>
            <a:r>
              <a:rPr lang="en-US" altLang="ko-KR" sz="1950" b="0" dirty="0">
                <a:latin typeface="Palatino Linotype" panose="02040502050505030304" pitchFamily="18" charset="0"/>
              </a:rPr>
              <a:t>3. This is only for testing the custom dataset to test our own dataset.</a:t>
            </a:r>
            <a:br>
              <a:rPr lang="en-US" altLang="ko-KR" sz="1950" b="0" dirty="0">
                <a:latin typeface="Palatino Linotype" panose="02040502050505030304" pitchFamily="18" charset="0"/>
              </a:rPr>
            </a:br>
            <a:r>
              <a:rPr lang="en-US" altLang="ko-KR" sz="1950" b="0" dirty="0">
                <a:latin typeface="Palatino Linotype" panose="02040502050505030304" pitchFamily="18" charset="0"/>
              </a:rPr>
              <a:t>4. The vehicle dataset consists of </a:t>
            </a:r>
            <a:r>
              <a:rPr lang="en-US" altLang="ko-KR" sz="1950" dirty="0">
                <a:latin typeface="Palatino Linotype" panose="02040502050505030304" pitchFamily="18" charset="0"/>
              </a:rPr>
              <a:t>3168</a:t>
            </a:r>
            <a:r>
              <a:rPr lang="en-US" altLang="ko-KR" sz="1950" b="0" dirty="0">
                <a:latin typeface="Palatino Linotype" panose="02040502050505030304" pitchFamily="18" charset="0"/>
              </a:rPr>
              <a:t> images. These images are used for testing.</a:t>
            </a:r>
            <a:br>
              <a:rPr lang="en-US" altLang="ko-KR" sz="1950" b="0" dirty="0">
                <a:latin typeface="Palatino Linotype" panose="02040502050505030304" pitchFamily="18" charset="0"/>
              </a:rPr>
            </a:br>
            <a:br>
              <a:rPr lang="en-US" altLang="ko-KR" sz="1950" b="0" dirty="0">
                <a:latin typeface="Palatino Linotype" panose="02040502050505030304" pitchFamily="18" charset="0"/>
              </a:rPr>
            </a:br>
            <a:r>
              <a:rPr lang="en-US" altLang="ko-KR" sz="1950" b="0" dirty="0">
                <a:latin typeface="Palatino Linotype" panose="02040502050505030304" pitchFamily="18" charset="0"/>
              </a:rPr>
              <a:t>Trained on: </a:t>
            </a:r>
            <a:r>
              <a:rPr lang="en-US" altLang="ko-KR" sz="1950" dirty="0">
                <a:latin typeface="Palatino Linotype" panose="02040502050505030304" pitchFamily="18" charset="0"/>
              </a:rPr>
              <a:t>google collab GPU server</a:t>
            </a:r>
            <a:r>
              <a:rPr lang="en-US" altLang="ko-KR" sz="1950" b="0" dirty="0">
                <a:latin typeface="Palatino Linotype" panose="02040502050505030304" pitchFamily="18" charset="0"/>
              </a:rPr>
              <a:t>.</a:t>
            </a:r>
            <a:br>
              <a:rPr lang="en-US" altLang="ko-KR" sz="1950" b="0" dirty="0">
                <a:latin typeface="Palatino Linotype" panose="02040502050505030304" pitchFamily="18" charset="0"/>
              </a:rPr>
            </a:br>
            <a:br>
              <a:rPr lang="en-US" altLang="ko-KR" sz="1950" b="0" dirty="0">
                <a:latin typeface="Palatino Linotype" panose="02040502050505030304" pitchFamily="18" charset="0"/>
              </a:rPr>
            </a:br>
            <a:br>
              <a:rPr lang="en-US" altLang="ko-KR" sz="1950" b="0" dirty="0">
                <a:latin typeface="Palatino Linotype" panose="02040502050505030304" pitchFamily="18" charset="0"/>
              </a:rPr>
            </a:br>
            <a:br>
              <a:rPr lang="en-US" altLang="ko-KR" sz="1950" b="0" dirty="0">
                <a:latin typeface="Palatino Linotype" panose="02040502050505030304" pitchFamily="18" charset="0"/>
              </a:rPr>
            </a:br>
            <a:br>
              <a:rPr lang="en-US" altLang="ko-KR" sz="1950" b="0" dirty="0">
                <a:latin typeface="Palatino Linotype" panose="02040502050505030304" pitchFamily="18" charset="0"/>
              </a:rPr>
            </a:br>
            <a:br>
              <a:rPr lang="en-US" altLang="ko-KR" sz="1950" b="0" dirty="0">
                <a:latin typeface="Palatino Linotype" panose="02040502050505030304" pitchFamily="18" charset="0"/>
              </a:rPr>
            </a:br>
            <a:br>
              <a:rPr lang="en-US" altLang="ko-KR" sz="1950" b="0" dirty="0">
                <a:latin typeface="Palatino Linotype" panose="02040502050505030304" pitchFamily="18" charset="0"/>
              </a:rPr>
            </a:br>
            <a:endParaRPr lang="ko-KR" altLang="en-US" sz="1950" b="0" dirty="0">
              <a:latin typeface="Palatino Linotype" panose="02040502050505030304" pitchFamily="18" charset="0"/>
            </a:endParaRPr>
          </a:p>
        </p:txBody>
      </p:sp>
    </p:spTree>
    <p:extLst>
      <p:ext uri="{BB962C8B-B14F-4D97-AF65-F5344CB8AC3E}">
        <p14:creationId xmlns:p14="http://schemas.microsoft.com/office/powerpoint/2010/main" val="2750442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90759" y="165390"/>
            <a:ext cx="3178453" cy="639600"/>
          </a:xfrm>
        </p:spPr>
        <p:txBody>
          <a:bodyPr/>
          <a:lstStyle/>
          <a:p>
            <a:r>
              <a:rPr lang="en-US" altLang="ko-KR" u="sng" dirty="0"/>
              <a:t>Training details:</a:t>
            </a:r>
            <a:endParaRPr lang="ko-KR" altLang="en-US" u="sng"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24" y="988323"/>
            <a:ext cx="8504765" cy="3936491"/>
          </a:xfrm>
          <a:prstGeom prst="rect">
            <a:avLst/>
          </a:prstGeom>
        </p:spPr>
      </p:pic>
    </p:spTree>
    <p:extLst>
      <p:ext uri="{BB962C8B-B14F-4D97-AF65-F5344CB8AC3E}">
        <p14:creationId xmlns:p14="http://schemas.microsoft.com/office/powerpoint/2010/main" val="1676311858"/>
      </p:ext>
    </p:extLst>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17859</TotalTime>
  <Words>550</Words>
  <Application>Microsoft Office PowerPoint</Application>
  <PresentationFormat>On-screen Show (16:9)</PresentationFormat>
  <Paragraphs>56</Paragraphs>
  <Slides>31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Garamond</vt:lpstr>
      <vt:lpstr>Palatino Linotype</vt:lpstr>
      <vt:lpstr>Lato</vt:lpstr>
      <vt:lpstr>Raleway</vt:lpstr>
      <vt:lpstr>Arial</vt:lpstr>
      <vt:lpstr>Swiss</vt:lpstr>
      <vt:lpstr>Joint Super Resolution and Object Detection Net using Generative Adversairal Nets and YOLOv5</vt:lpstr>
      <vt:lpstr>Overview</vt:lpstr>
      <vt:lpstr>   YOLOv5s </vt:lpstr>
      <vt:lpstr> Train custom data  1. Clone repo and install requirements.txt in a Python&gt;=3.6.0 environment, including PyTorch &gt;= 1.7. Models and datasets download automatically from the latest YOLOv5 release.       2.  To train custom data, it needs  (a).Create dataset.yaml (b).Create labels</vt:lpstr>
      <vt:lpstr>1.Create dataset.yaml</vt:lpstr>
      <vt:lpstr>2.Create Labels</vt:lpstr>
      <vt:lpstr>   Super Resolution using GANs </vt:lpstr>
      <vt:lpstr> Train custom data  1. We created the custom Korean highway vehicle dataset consists of 281 images and 281 labels. 2.We used same images for validation also. 3. This is only for testing the custom dataset to test our own dataset. 4. The vehicle dataset consists of 3168 images. These images are used for testing.  Trained on: google collab GPU server.       </vt:lpstr>
      <vt:lpstr>Training details:</vt:lpstr>
      <vt:lpstr>Training details:</vt:lpstr>
      <vt:lpstr>Results of training:</vt:lpstr>
      <vt:lpstr>PowerPoint Presentation</vt:lpstr>
      <vt:lpstr>Graphs:</vt:lpstr>
      <vt:lpstr>Graphs:</vt:lpstr>
      <vt:lpstr>Results graph:</vt:lpstr>
      <vt:lpstr>While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Metric_Graphs:</vt:lpstr>
      <vt:lpstr>Metric_Graphs:</vt:lpstr>
      <vt:lpstr>PowerPoint Presentation</vt:lpstr>
      <vt:lpstr>PowerPoint Presentation</vt:lpstr>
      <vt:lpstr>Object detection results:</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Result comparison b/w trained Yolov5 and Yolov4-5d</dc:title>
  <dc:creator>Administrator</dc:creator>
  <cp:lastModifiedBy>Ayush Gupta</cp:lastModifiedBy>
  <cp:revision>198</cp:revision>
  <dcterms:modified xsi:type="dcterms:W3CDTF">2022-01-18T04:41:11Z</dcterms:modified>
</cp:coreProperties>
</file>